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6"/>
  </p:handoutMasterIdLst>
  <p:sldIdLst>
    <p:sldId id="273" r:id="rId2"/>
    <p:sldId id="275" r:id="rId3"/>
    <p:sldId id="284" r:id="rId4"/>
    <p:sldId id="282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3" r:id="rId13"/>
    <p:sldId id="292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261" r:id="rId25"/>
  </p:sldIdLst>
  <p:sldSz cx="9144000" cy="6858000" type="screen4x3"/>
  <p:notesSz cx="6858000" cy="9144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6526B957-7D94-4C1F-9810-447F1C532776}">
          <p14:sldIdLst>
            <p14:sldId id="273"/>
            <p14:sldId id="275"/>
            <p14:sldId id="284"/>
            <p14:sldId id="282"/>
            <p14:sldId id="285"/>
            <p14:sldId id="286"/>
            <p14:sldId id="287"/>
            <p14:sldId id="288"/>
            <p14:sldId id="289"/>
            <p14:sldId id="290"/>
            <p14:sldId id="291"/>
            <p14:sldId id="293"/>
            <p14:sldId id="292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2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167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2" d="100"/>
          <a:sy n="62" d="100"/>
        </p:scale>
        <p:origin x="-2346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03D7F7-97BD-49D0-B9CE-923848E1B6BB}" type="datetimeFigureOut">
              <a:rPr lang="en-GB" smtClean="0"/>
              <a:t>02/09/2016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C8408D-2EBE-4F4F-8185-A57A1590B9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02809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1886967"/>
            <a:ext cx="8062664" cy="14700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3789040"/>
            <a:ext cx="7376864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194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916832"/>
            <a:ext cx="8229600" cy="420933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C3808-D0E5-4D15-A9FF-8BA6ECFFB88B}" type="datetimeFigureOut">
              <a:rPr lang="en-GB" smtClean="0"/>
              <a:t>02/09/2016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422D-0E65-4B81-9088-EA407164B4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471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834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08920"/>
            <a:ext cx="8229600" cy="34172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C3808-D0E5-4D15-A9FF-8BA6ECFFB88B}" type="datetimeFigureOut">
              <a:rPr lang="en-GB" smtClean="0"/>
              <a:t>02/09/2016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422D-0E65-4B81-9088-EA407164B4A1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67544" y="1700809"/>
            <a:ext cx="8208912" cy="720080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395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406900"/>
            <a:ext cx="8027169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544" y="2906713"/>
            <a:ext cx="802716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C3808-D0E5-4D15-A9FF-8BA6ECFFB88B}" type="datetimeFigureOut">
              <a:rPr lang="en-GB" smtClean="0"/>
              <a:t>02/09/2016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422D-0E65-4B81-9088-EA407164B4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14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772816"/>
            <a:ext cx="6707088" cy="93610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924944"/>
            <a:ext cx="4038600" cy="320121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924944"/>
            <a:ext cx="4038600" cy="320121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C3808-D0E5-4D15-A9FF-8BA6ECFFB88B}" type="datetimeFigureOut">
              <a:rPr lang="en-GB" smtClean="0"/>
              <a:t>02/09/2016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422D-0E65-4B81-9088-EA407164B4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87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16832"/>
            <a:ext cx="6707088" cy="93610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C3808-D0E5-4D15-A9FF-8BA6ECFFB88B}" type="datetimeFigureOut">
              <a:rPr lang="en-GB" smtClean="0"/>
              <a:t>02/09/2016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422D-0E65-4B81-9088-EA407164B4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223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74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844824"/>
            <a:ext cx="5111750" cy="428133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44824"/>
            <a:ext cx="3008313" cy="42813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C3808-D0E5-4D15-A9FF-8BA6ECFFB88B}" type="datetimeFigureOut">
              <a:rPr lang="en-GB" smtClean="0"/>
              <a:t>02/09/2016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422D-0E65-4B81-9088-EA407164B4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96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772816"/>
            <a:ext cx="5486400" cy="295475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C3808-D0E5-4D15-A9FF-8BA6ECFFB88B}" type="datetimeFigureOut">
              <a:rPr lang="en-GB" smtClean="0"/>
              <a:t>02/09/2016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422D-0E65-4B81-9088-EA407164B4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89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88840"/>
            <a:ext cx="8229600" cy="4137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C47C3808-D0E5-4D15-A9FF-8BA6ECFFB88B}" type="datetimeFigureOut">
              <a:rPr lang="en-GB" smtClean="0"/>
              <a:pPr/>
              <a:t>02/09/2016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AD2E422D-0E65-4B81-9088-EA407164B4A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1003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63" r:id="rId2"/>
    <p:sldLayoutId id="2147483650" r:id="rId3"/>
    <p:sldLayoutId id="2147483651" r:id="rId4"/>
    <p:sldLayoutId id="2147483652" r:id="rId5"/>
    <p:sldLayoutId id="2147483654" r:id="rId6"/>
    <p:sldLayoutId id="2147483664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4000" b="0" i="0" u="none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4538" y="1578969"/>
            <a:ext cx="8062664" cy="1944216"/>
          </a:xfrm>
        </p:spPr>
        <p:txBody>
          <a:bodyPr>
            <a:normAutofit/>
          </a:bodyPr>
          <a:lstStyle/>
          <a:p>
            <a:r>
              <a:rPr lang="en-GB" dirty="0">
                <a:latin typeface="Lucida Console" panose="020B0609040504020204" pitchFamily="49" charset="0"/>
              </a:rPr>
              <a:t>Internship</a:t>
            </a:r>
            <a:br>
              <a:rPr lang="en-GB" dirty="0">
                <a:latin typeface="Lucida Console" panose="020B0609040504020204" pitchFamily="49" charset="0"/>
              </a:rPr>
            </a:br>
            <a:r>
              <a:rPr lang="en-GB" dirty="0">
                <a:latin typeface="Lucida Console" panose="020B0609040504020204" pitchFamily="49" charset="0"/>
              </a:rPr>
              <a:t/>
            </a:r>
            <a:br>
              <a:rPr lang="en-GB" dirty="0">
                <a:latin typeface="Lucida Console" panose="020B0609040504020204" pitchFamily="49" charset="0"/>
              </a:rPr>
            </a:br>
            <a:r>
              <a:rPr lang="en-GB" dirty="0" err="1">
                <a:latin typeface="Lucida Console" panose="020B0609040504020204" pitchFamily="49" charset="0"/>
              </a:rPr>
              <a:t>SDSoC</a:t>
            </a:r>
            <a:endParaRPr lang="en-GB" dirty="0">
              <a:latin typeface="Lucida Console" panose="020B0609040504020204" pitchFamily="49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75656" y="4653136"/>
            <a:ext cx="7376864" cy="1752600"/>
          </a:xfrm>
        </p:spPr>
        <p:txBody>
          <a:bodyPr>
            <a:normAutofit/>
          </a:bodyPr>
          <a:lstStyle/>
          <a:p>
            <a:r>
              <a:rPr lang="en-GB" sz="2400" dirty="0">
                <a:latin typeface="Lucida Console" panose="020B0609040504020204" pitchFamily="49" charset="0"/>
              </a:rPr>
              <a:t>Andrew Maclellan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254" y="5097590"/>
            <a:ext cx="2628292" cy="1752195"/>
          </a:xfrm>
          <a:prstGeom prst="rect">
            <a:avLst/>
          </a:prstGeom>
        </p:spPr>
      </p:pic>
      <p:pic>
        <p:nvPicPr>
          <p:cNvPr id="1030" name="Picture 6" descr="http://crowbarhighfive.com/wp-content/uploads/2014/05/swedishChe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37978">
            <a:off x="50756" y="536408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60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>
            <a:spLocks noGrp="1"/>
          </p:cNvSpPr>
          <p:nvPr>
            <p:ph type="ctrTitle"/>
          </p:nvPr>
        </p:nvSpPr>
        <p:spPr>
          <a:xfrm>
            <a:off x="457200" y="548680"/>
            <a:ext cx="7067128" cy="720080"/>
          </a:xfrm>
        </p:spPr>
        <p:txBody>
          <a:bodyPr/>
          <a:lstStyle/>
          <a:p>
            <a:r>
              <a:rPr lang="en-GB" dirty="0" smtClean="0">
                <a:latin typeface="Lucida Console" panose="020B0609040504020204" pitchFamily="49" charset="0"/>
              </a:rPr>
              <a:t>Pass-through</a:t>
            </a:r>
            <a:endParaRPr lang="en-GB" dirty="0">
              <a:latin typeface="Lucida Console" panose="020B0609040504020204" pitchFamily="49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12" y="1916832"/>
            <a:ext cx="8424845" cy="413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83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static1.squarespace.com/static/54c95d06e4b04d8d26f97dde/t/570d4048e707ebd28d303f32/1460486224633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920" y="0"/>
            <a:ext cx="4864952" cy="323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7524328" y="-99392"/>
            <a:ext cx="1512168" cy="1656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944" y="3429000"/>
            <a:ext cx="4790111" cy="320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>
            <a:spLocks noGrp="1"/>
          </p:cNvSpPr>
          <p:nvPr>
            <p:ph type="ctrTitle"/>
          </p:nvPr>
        </p:nvSpPr>
        <p:spPr>
          <a:xfrm>
            <a:off x="457200" y="548680"/>
            <a:ext cx="7067128" cy="720080"/>
          </a:xfrm>
        </p:spPr>
        <p:txBody>
          <a:bodyPr/>
          <a:lstStyle/>
          <a:p>
            <a:r>
              <a:rPr lang="en-GB" dirty="0" smtClean="0">
                <a:latin typeface="Lucida Console" panose="020B0609040504020204" pitchFamily="49" charset="0"/>
              </a:rPr>
              <a:t>Grayscale</a:t>
            </a:r>
            <a:endParaRPr lang="en-GB" dirty="0">
              <a:latin typeface="Lucida Console" panose="020B06090405040202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700808"/>
            <a:ext cx="8856687" cy="393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08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>
            <a:spLocks noGrp="1"/>
          </p:cNvSpPr>
          <p:nvPr>
            <p:ph type="ctrTitle"/>
          </p:nvPr>
        </p:nvSpPr>
        <p:spPr>
          <a:xfrm>
            <a:off x="457200" y="548680"/>
            <a:ext cx="7067128" cy="720080"/>
          </a:xfrm>
        </p:spPr>
        <p:txBody>
          <a:bodyPr/>
          <a:lstStyle/>
          <a:p>
            <a:r>
              <a:rPr lang="en-GB" dirty="0" smtClean="0">
                <a:latin typeface="Lucida Console" panose="020B0609040504020204" pitchFamily="49" charset="0"/>
              </a:rPr>
              <a:t>Greyscale</a:t>
            </a:r>
            <a:endParaRPr lang="en-GB" dirty="0">
              <a:latin typeface="Lucida Console" panose="020B0609040504020204" pitchFamily="49" charset="0"/>
            </a:endParaRPr>
          </a:p>
        </p:txBody>
      </p:sp>
      <p:pic>
        <p:nvPicPr>
          <p:cNvPr id="3078" name="Picture 6" descr="http://vignette1.wikia.nocookie.net/gameofthrones/images/f/f7/Jorah's_greyscale_s6.png/revision/latest?cb=2016070223032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533763"/>
            <a:ext cx="2487381" cy="14550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87016" y="3429000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Lucida Console" panose="020B0609040504020204" pitchFamily="49" charset="0"/>
              </a:rPr>
              <a:t>Y = (R * 76) + (B * 150) + (G * 29 + 128) &gt;&gt; 8</a:t>
            </a:r>
            <a:endParaRPr lang="en-GB" sz="24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09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524328" y="0"/>
            <a:ext cx="1619672" cy="1872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675" y="558672"/>
            <a:ext cx="4236325" cy="6303447"/>
          </a:xfrm>
          <a:prstGeom prst="rect">
            <a:avLst/>
          </a:prstGeom>
        </p:spPr>
      </p:pic>
      <p:pic>
        <p:nvPicPr>
          <p:cNvPr id="4100" name="Picture 4" descr="Image result for swedish che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58672"/>
            <a:ext cx="4355976" cy="621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20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>
            <a:spLocks noGrp="1"/>
          </p:cNvSpPr>
          <p:nvPr>
            <p:ph type="ctrTitle"/>
          </p:nvPr>
        </p:nvSpPr>
        <p:spPr>
          <a:xfrm>
            <a:off x="457200" y="548680"/>
            <a:ext cx="7067128" cy="720080"/>
          </a:xfrm>
        </p:spPr>
        <p:txBody>
          <a:bodyPr/>
          <a:lstStyle/>
          <a:p>
            <a:r>
              <a:rPr lang="en-GB" dirty="0" smtClean="0">
                <a:latin typeface="Lucida Console" panose="020B0609040504020204" pitchFamily="49" charset="0"/>
              </a:rPr>
              <a:t>Average Filter</a:t>
            </a:r>
            <a:endParaRPr lang="en-GB" dirty="0">
              <a:latin typeface="Lucida Console" panose="020B06090405040202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53" y="1484784"/>
            <a:ext cx="823912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3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>
            <a:spLocks noGrp="1"/>
          </p:cNvSpPr>
          <p:nvPr>
            <p:ph type="ctrTitle"/>
          </p:nvPr>
        </p:nvSpPr>
        <p:spPr>
          <a:xfrm>
            <a:off x="457200" y="548680"/>
            <a:ext cx="7067128" cy="720080"/>
          </a:xfrm>
        </p:spPr>
        <p:txBody>
          <a:bodyPr/>
          <a:lstStyle/>
          <a:p>
            <a:r>
              <a:rPr lang="en-GB" dirty="0" smtClean="0">
                <a:latin typeface="Lucida Console" panose="020B0609040504020204" pitchFamily="49" charset="0"/>
              </a:rPr>
              <a:t>Average Filter</a:t>
            </a:r>
            <a:endParaRPr lang="en-GB" dirty="0">
              <a:latin typeface="Lucida Console" panose="020B060904050402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2708920"/>
            <a:ext cx="8136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err="1" smtClean="0">
                <a:latin typeface="Lucida Console" panose="020B0609040504020204" pitchFamily="49" charset="0"/>
              </a:rPr>
              <a:t>Z_Average</a:t>
            </a:r>
            <a:r>
              <a:rPr lang="en-GB" sz="2400" dirty="0" smtClean="0">
                <a:latin typeface="Lucida Console" panose="020B0609040504020204" pitchFamily="49" charset="0"/>
              </a:rPr>
              <a:t> = (Z1 + Z2 + Z3 + Z4 + Z5 + Z6 + Z7 + Z8 + Z9) * 1/9</a:t>
            </a:r>
            <a:endParaRPr lang="en-GB" sz="24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10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452320" y="0"/>
            <a:ext cx="1584176" cy="1484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266" name="Picture 2" descr="Image result for popcor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113" y="229507"/>
            <a:ext cx="4463207" cy="251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3501008"/>
            <a:ext cx="4995962" cy="27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7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>
            <a:spLocks noGrp="1"/>
          </p:cNvSpPr>
          <p:nvPr>
            <p:ph type="ctrTitle"/>
          </p:nvPr>
        </p:nvSpPr>
        <p:spPr>
          <a:xfrm>
            <a:off x="457200" y="548680"/>
            <a:ext cx="7067128" cy="720080"/>
          </a:xfrm>
        </p:spPr>
        <p:txBody>
          <a:bodyPr/>
          <a:lstStyle/>
          <a:p>
            <a:r>
              <a:rPr lang="en-GB" dirty="0" smtClean="0">
                <a:latin typeface="Lucida Console" panose="020B0609040504020204" pitchFamily="49" charset="0"/>
              </a:rPr>
              <a:t>Sobel</a:t>
            </a:r>
            <a:r>
              <a:rPr lang="en-GB" dirty="0" smtClean="0">
                <a:latin typeface="Lucida Console" panose="020B0609040504020204" pitchFamily="49" charset="0"/>
              </a:rPr>
              <a:t> Filter</a:t>
            </a:r>
            <a:endParaRPr lang="en-GB" dirty="0">
              <a:latin typeface="Lucida Console" panose="020B06090405040202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556792"/>
            <a:ext cx="8060114" cy="518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40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>
            <a:spLocks noGrp="1"/>
          </p:cNvSpPr>
          <p:nvPr>
            <p:ph type="ctrTitle"/>
          </p:nvPr>
        </p:nvSpPr>
        <p:spPr>
          <a:xfrm>
            <a:off x="457200" y="548680"/>
            <a:ext cx="7067128" cy="720080"/>
          </a:xfrm>
        </p:spPr>
        <p:txBody>
          <a:bodyPr/>
          <a:lstStyle/>
          <a:p>
            <a:r>
              <a:rPr lang="en-GB" dirty="0" smtClean="0">
                <a:latin typeface="Lucida Console" panose="020B0609040504020204" pitchFamily="49" charset="0"/>
              </a:rPr>
              <a:t>Sobel</a:t>
            </a:r>
            <a:r>
              <a:rPr lang="en-GB" dirty="0" smtClean="0">
                <a:latin typeface="Lucida Console" panose="020B0609040504020204" pitchFamily="49" charset="0"/>
              </a:rPr>
              <a:t> Filter</a:t>
            </a:r>
            <a:endParaRPr lang="en-GB" dirty="0">
              <a:latin typeface="Lucida Console" panose="020B06090405040202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700808"/>
            <a:ext cx="2400299" cy="18145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426" y="4149080"/>
            <a:ext cx="2383873" cy="18009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71600" y="2492896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 smtClean="0">
                <a:latin typeface="Lucida Console" panose="020B0609040504020204" pitchFamily="49" charset="0"/>
              </a:rPr>
              <a:t>Gx</a:t>
            </a:r>
            <a:endParaRPr lang="en-GB" sz="2800" dirty="0">
              <a:latin typeface="Lucida Console" panose="020B06090405040202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92297" y="4725144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 smtClean="0">
                <a:latin typeface="Lucida Console" panose="020B0609040504020204" pitchFamily="49" charset="0"/>
              </a:rPr>
              <a:t>Gy</a:t>
            </a:r>
            <a:endParaRPr lang="en-GB" sz="28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6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69371"/>
          </a:xfrm>
        </p:spPr>
        <p:txBody>
          <a:bodyPr/>
          <a:lstStyle/>
          <a:p>
            <a:r>
              <a:rPr lang="en-GB" sz="2000" dirty="0">
                <a:latin typeface="Lucida Console" panose="020B0609040504020204" pitchFamily="49" charset="0"/>
              </a:rPr>
              <a:t>What is </a:t>
            </a:r>
            <a:r>
              <a:rPr lang="en-GB" sz="2000" dirty="0" err="1">
                <a:latin typeface="Lucida Console" panose="020B0609040504020204" pitchFamily="49" charset="0"/>
              </a:rPr>
              <a:t>SDSoC</a:t>
            </a:r>
            <a:r>
              <a:rPr lang="en-GB" sz="2000" dirty="0">
                <a:latin typeface="Lucida Console" panose="020B0609040504020204" pitchFamily="49" charset="0"/>
              </a:rPr>
              <a:t>?</a:t>
            </a:r>
          </a:p>
          <a:p>
            <a:pPr lvl="1"/>
            <a:r>
              <a:rPr lang="en-GB" sz="1800" b="1" dirty="0">
                <a:latin typeface="Lucida Console" panose="020B0609040504020204" pitchFamily="49" charset="0"/>
              </a:rPr>
              <a:t>S</a:t>
            </a:r>
            <a:r>
              <a:rPr lang="en-GB" sz="1800" dirty="0">
                <a:latin typeface="Lucida Console" panose="020B0609040504020204" pitchFamily="49" charset="0"/>
              </a:rPr>
              <a:t>oftware </a:t>
            </a:r>
            <a:r>
              <a:rPr lang="en-GB" sz="1800" b="1" dirty="0">
                <a:latin typeface="Lucida Console" panose="020B0609040504020204" pitchFamily="49" charset="0"/>
              </a:rPr>
              <a:t>D</a:t>
            </a:r>
            <a:r>
              <a:rPr lang="en-GB" sz="1800" dirty="0">
                <a:latin typeface="Lucida Console" panose="020B0609040504020204" pitchFamily="49" charset="0"/>
              </a:rPr>
              <a:t>efined </a:t>
            </a:r>
            <a:r>
              <a:rPr lang="en-GB" sz="1800" b="1" dirty="0">
                <a:latin typeface="Lucida Console" panose="020B0609040504020204" pitchFamily="49" charset="0"/>
              </a:rPr>
              <a:t>S</a:t>
            </a:r>
            <a:r>
              <a:rPr lang="en-GB" sz="1800" dirty="0">
                <a:latin typeface="Lucida Console" panose="020B0609040504020204" pitchFamily="49" charset="0"/>
              </a:rPr>
              <a:t>ystem </a:t>
            </a:r>
            <a:r>
              <a:rPr lang="en-GB" sz="1800" b="1" dirty="0">
                <a:latin typeface="Lucida Console" panose="020B0609040504020204" pitchFamily="49" charset="0"/>
              </a:rPr>
              <a:t>o</a:t>
            </a:r>
            <a:r>
              <a:rPr lang="en-GB" sz="1800" dirty="0">
                <a:latin typeface="Lucida Console" panose="020B0609040504020204" pitchFamily="49" charset="0"/>
              </a:rPr>
              <a:t>n </a:t>
            </a:r>
            <a:r>
              <a:rPr lang="en-GB" sz="1800" b="1" dirty="0">
                <a:latin typeface="Lucida Console" panose="020B0609040504020204" pitchFamily="49" charset="0"/>
              </a:rPr>
              <a:t>C</a:t>
            </a:r>
            <a:r>
              <a:rPr lang="en-GB" sz="1800" dirty="0">
                <a:latin typeface="Lucida Console" panose="020B0609040504020204" pitchFamily="49" charset="0"/>
              </a:rPr>
              <a:t>hip.</a:t>
            </a:r>
          </a:p>
          <a:p>
            <a:pPr lvl="1"/>
            <a:r>
              <a:rPr lang="en-GB" sz="1800" dirty="0">
                <a:latin typeface="Lucida Console" panose="020B0609040504020204" pitchFamily="49" charset="0"/>
              </a:rPr>
              <a:t>Accelerate software functions (C/C++) within the FPGA on </a:t>
            </a:r>
            <a:r>
              <a:rPr lang="en-GB" sz="1800" dirty="0" err="1">
                <a:latin typeface="Lucida Console" panose="020B0609040504020204" pitchFamily="49" charset="0"/>
              </a:rPr>
              <a:t>Zynq</a:t>
            </a:r>
            <a:r>
              <a:rPr lang="en-GB" sz="1800" dirty="0">
                <a:latin typeface="Lucida Console" panose="020B0609040504020204" pitchFamily="49" charset="0"/>
              </a:rPr>
              <a:t> devices.</a:t>
            </a:r>
          </a:p>
          <a:p>
            <a:pPr lvl="1"/>
            <a:r>
              <a:rPr lang="en-GB" sz="1800" dirty="0">
                <a:latin typeface="Lucida Console" panose="020B0609040504020204" pitchFamily="49" charset="0"/>
              </a:rPr>
              <a:t>Aimed at software engineers with limited hardware knowledge.</a:t>
            </a:r>
          </a:p>
          <a:p>
            <a:pPr lvl="1"/>
            <a:r>
              <a:rPr lang="en-GB" sz="1800" dirty="0">
                <a:latin typeface="Lucida Console" panose="020B0609040504020204" pitchFamily="49" charset="0"/>
              </a:rPr>
              <a:t>Runs on top of </a:t>
            </a:r>
            <a:r>
              <a:rPr lang="en-GB" sz="1800" dirty="0" err="1">
                <a:latin typeface="Lucida Console" panose="020B0609040504020204" pitchFamily="49" charset="0"/>
              </a:rPr>
              <a:t>Vivado</a:t>
            </a:r>
            <a:r>
              <a:rPr lang="en-GB" sz="1800" dirty="0">
                <a:latin typeface="Lucida Console" panose="020B0609040504020204" pitchFamily="49" charset="0"/>
              </a:rPr>
              <a:t>, </a:t>
            </a:r>
            <a:r>
              <a:rPr lang="en-GB" sz="1800" dirty="0" err="1">
                <a:latin typeface="Lucida Console" panose="020B0609040504020204" pitchFamily="49" charset="0"/>
              </a:rPr>
              <a:t>Viavado</a:t>
            </a:r>
            <a:r>
              <a:rPr lang="en-GB" sz="1800" dirty="0">
                <a:latin typeface="Lucida Console" panose="020B0609040504020204" pitchFamily="49" charset="0"/>
              </a:rPr>
              <a:t> HLS, and SDK.</a:t>
            </a:r>
          </a:p>
          <a:p>
            <a:pPr lvl="1"/>
            <a:endParaRPr lang="en-GB" dirty="0">
              <a:latin typeface="Lucida Console" panose="020B0609040504020204" pitchFamily="49" charset="0"/>
            </a:endParaRPr>
          </a:p>
          <a:p>
            <a:pPr lvl="1"/>
            <a:endParaRPr lang="en-GB" sz="1800" dirty="0">
              <a:latin typeface="Lucida Console" panose="020B0609040504020204" pitchFamily="49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" y="548680"/>
            <a:ext cx="7067128" cy="720080"/>
          </a:xfrm>
        </p:spPr>
        <p:txBody>
          <a:bodyPr/>
          <a:lstStyle/>
          <a:p>
            <a:r>
              <a:rPr lang="en-GB" dirty="0">
                <a:latin typeface="Lucida Console" panose="020B0609040504020204" pitchFamily="49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79099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>
            <a:spLocks noGrp="1"/>
          </p:cNvSpPr>
          <p:nvPr>
            <p:ph type="ctrTitle"/>
          </p:nvPr>
        </p:nvSpPr>
        <p:spPr>
          <a:xfrm>
            <a:off x="457200" y="548680"/>
            <a:ext cx="7067128" cy="720080"/>
          </a:xfrm>
        </p:spPr>
        <p:txBody>
          <a:bodyPr/>
          <a:lstStyle/>
          <a:p>
            <a:r>
              <a:rPr lang="en-GB" dirty="0" smtClean="0">
                <a:latin typeface="Lucida Console" panose="020B0609040504020204" pitchFamily="49" charset="0"/>
              </a:rPr>
              <a:t>Sobel</a:t>
            </a:r>
            <a:r>
              <a:rPr lang="en-GB" dirty="0" smtClean="0">
                <a:latin typeface="Lucida Console" panose="020B0609040504020204" pitchFamily="49" charset="0"/>
              </a:rPr>
              <a:t> Filter</a:t>
            </a:r>
            <a:endParaRPr lang="en-GB" dirty="0">
              <a:latin typeface="Lucida Console" panose="020B060904050402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39752" y="1988840"/>
            <a:ext cx="496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 smtClean="0">
                <a:latin typeface="Lucida Console" panose="020B0609040504020204" pitchFamily="49" charset="0"/>
              </a:rPr>
              <a:t>G_mag</a:t>
            </a:r>
            <a:r>
              <a:rPr lang="en-GB" sz="2400" dirty="0" smtClean="0">
                <a:latin typeface="Lucida Console" panose="020B0609040504020204" pitchFamily="49" charset="0"/>
              </a:rPr>
              <a:t> = ABS(</a:t>
            </a:r>
            <a:r>
              <a:rPr lang="en-GB" sz="2400" dirty="0" err="1" smtClean="0">
                <a:latin typeface="Lucida Console" panose="020B0609040504020204" pitchFamily="49" charset="0"/>
              </a:rPr>
              <a:t>Gx</a:t>
            </a:r>
            <a:r>
              <a:rPr lang="en-GB" sz="2400" dirty="0" smtClean="0">
                <a:latin typeface="Lucida Console" panose="020B0609040504020204" pitchFamily="49" charset="0"/>
              </a:rPr>
              <a:t>) + ABS(</a:t>
            </a:r>
            <a:r>
              <a:rPr lang="en-GB" sz="2400" dirty="0" err="1" smtClean="0">
                <a:latin typeface="Lucida Console" panose="020B0609040504020204" pitchFamily="49" charset="0"/>
              </a:rPr>
              <a:t>Gy</a:t>
            </a:r>
            <a:r>
              <a:rPr lang="en-GB" sz="2400" dirty="0" smtClean="0">
                <a:latin typeface="Lucida Console" panose="020B0609040504020204" pitchFamily="49" charset="0"/>
              </a:rPr>
              <a:t>)</a:t>
            </a:r>
            <a:endParaRPr lang="en-GB" sz="2400" dirty="0">
              <a:latin typeface="Lucida Console" panose="020B0609040504020204" pitchFamily="49" charset="0"/>
            </a:endParaRPr>
          </a:p>
        </p:txBody>
      </p:sp>
      <p:pic>
        <p:nvPicPr>
          <p:cNvPr id="6146" name="Picture 2" descr="https://upload.wikimedia.org/wikipedia/commons/thumb/d/d4/Valve_sobel_(3).PNG/300px-Valve_sobel_(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068960"/>
            <a:ext cx="4248472" cy="318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331640" y="6431295"/>
            <a:ext cx="6984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https://upload.wikimedia.org/wikipedia/commons/thumb/d/d4/Valve_sobel_(3).PNG/300px-Valve_sobel_(3).PNG</a:t>
            </a:r>
          </a:p>
        </p:txBody>
      </p:sp>
    </p:spTree>
    <p:extLst>
      <p:ext uri="{BB962C8B-B14F-4D97-AF65-F5344CB8AC3E}">
        <p14:creationId xmlns:p14="http://schemas.microsoft.com/office/powerpoint/2010/main" val="409066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>
            <a:spLocks noGrp="1"/>
          </p:cNvSpPr>
          <p:nvPr>
            <p:ph type="ctrTitle"/>
          </p:nvPr>
        </p:nvSpPr>
        <p:spPr>
          <a:xfrm>
            <a:off x="457200" y="548680"/>
            <a:ext cx="7067128" cy="720080"/>
          </a:xfrm>
        </p:spPr>
        <p:txBody>
          <a:bodyPr/>
          <a:lstStyle/>
          <a:p>
            <a:r>
              <a:rPr lang="en-GB" dirty="0" smtClean="0">
                <a:latin typeface="Lucida Console" panose="020B0609040504020204" pitchFamily="49" charset="0"/>
              </a:rPr>
              <a:t>Sobel</a:t>
            </a:r>
            <a:r>
              <a:rPr lang="en-GB" dirty="0" smtClean="0">
                <a:latin typeface="Lucida Console" panose="020B0609040504020204" pitchFamily="49" charset="0"/>
              </a:rPr>
              <a:t> Filter</a:t>
            </a:r>
            <a:endParaRPr lang="en-GB" dirty="0">
              <a:latin typeface="Lucida Console" panose="020B0609040504020204" pitchFamily="49" charset="0"/>
            </a:endParaRPr>
          </a:p>
        </p:txBody>
      </p:sp>
      <p:sp>
        <p:nvSpPr>
          <p:cNvPr id="9" name="Content Placeholder 3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69371"/>
          </a:xfrm>
        </p:spPr>
        <p:txBody>
          <a:bodyPr>
            <a:normAutofit/>
          </a:bodyPr>
          <a:lstStyle/>
          <a:p>
            <a:r>
              <a:rPr lang="en-GB" sz="2400" dirty="0" smtClean="0">
                <a:latin typeface="Lucida Console" panose="020B0609040504020204" pitchFamily="49" charset="0"/>
              </a:rPr>
              <a:t>Future implementation:</a:t>
            </a:r>
          </a:p>
          <a:p>
            <a:pPr lvl="1"/>
            <a:r>
              <a:rPr lang="en-GB" sz="2000" dirty="0" smtClean="0">
                <a:latin typeface="Lucida Console" panose="020B0609040504020204" pitchFamily="49" charset="0"/>
              </a:rPr>
              <a:t>Edge </a:t>
            </a:r>
            <a:r>
              <a:rPr lang="en-GB" sz="2000" dirty="0" err="1" smtClean="0">
                <a:latin typeface="Lucida Console" panose="020B0609040504020204" pitchFamily="49" charset="0"/>
              </a:rPr>
              <a:t>thresholding</a:t>
            </a:r>
            <a:r>
              <a:rPr lang="en-GB" sz="2000" dirty="0" smtClean="0">
                <a:latin typeface="Lucida Console" panose="020B0609040504020204" pitchFamily="49" charset="0"/>
              </a:rPr>
              <a:t>.</a:t>
            </a:r>
          </a:p>
          <a:p>
            <a:endParaRPr lang="en-GB" sz="24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latin typeface="Lucida Console" panose="020B0609040504020204" pitchFamily="49" charset="0"/>
              </a:rPr>
              <a:t>	</a:t>
            </a:r>
          </a:p>
          <a:p>
            <a:r>
              <a:rPr lang="en-GB" sz="2400" dirty="0" smtClean="0">
                <a:latin typeface="Lucida Console" panose="020B0609040504020204" pitchFamily="49" charset="0"/>
              </a:rPr>
              <a:t>Gradient threshold at 100.</a:t>
            </a:r>
          </a:p>
          <a:p>
            <a:endParaRPr lang="en-GB" sz="2400" dirty="0">
              <a:latin typeface="Lucida Console" panose="020B0609040504020204" pitchFamily="49" charset="0"/>
            </a:endParaRPr>
          </a:p>
          <a:p>
            <a:r>
              <a:rPr lang="en-GB" sz="2400" dirty="0" smtClean="0">
                <a:latin typeface="Lucida Console" panose="020B0609040504020204" pitchFamily="49" charset="0"/>
              </a:rPr>
              <a:t>&gt;=100 is set as white.</a:t>
            </a:r>
          </a:p>
          <a:p>
            <a:endParaRPr lang="en-GB" sz="2400" dirty="0">
              <a:latin typeface="Lucida Console" panose="020B0609040504020204" pitchFamily="49" charset="0"/>
            </a:endParaRPr>
          </a:p>
          <a:p>
            <a:r>
              <a:rPr lang="en-GB" sz="2400" dirty="0" smtClean="0">
                <a:latin typeface="Lucida Console" panose="020B0609040504020204" pitchFamily="49" charset="0"/>
              </a:rPr>
              <a:t>&lt;100 is set as black.</a:t>
            </a:r>
          </a:p>
          <a:p>
            <a:pPr marL="0" indent="0">
              <a:buNone/>
            </a:pPr>
            <a:endParaRPr lang="en-GB" sz="2000" dirty="0">
              <a:latin typeface="Lucida Console" panose="020B0609040504020204" pitchFamily="49" charset="0"/>
            </a:endParaRPr>
          </a:p>
          <a:p>
            <a:pPr lvl="1"/>
            <a:endParaRPr lang="en-GB" sz="20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27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>
            <a:spLocks noGrp="1"/>
          </p:cNvSpPr>
          <p:nvPr>
            <p:ph type="ctrTitle"/>
          </p:nvPr>
        </p:nvSpPr>
        <p:spPr>
          <a:xfrm>
            <a:off x="457200" y="548680"/>
            <a:ext cx="7067128" cy="720080"/>
          </a:xfrm>
        </p:spPr>
        <p:txBody>
          <a:bodyPr/>
          <a:lstStyle/>
          <a:p>
            <a:r>
              <a:rPr lang="en-GB" dirty="0" smtClean="0">
                <a:latin typeface="Lucida Console" panose="020B0609040504020204" pitchFamily="49" charset="0"/>
              </a:rPr>
              <a:t>Hardware implementation</a:t>
            </a:r>
            <a:endParaRPr lang="en-GB" dirty="0">
              <a:latin typeface="Lucida Console" panose="020B0609040504020204" pitchFamily="49" charset="0"/>
            </a:endParaRPr>
          </a:p>
        </p:txBody>
      </p:sp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69371"/>
          </a:xfrm>
        </p:spPr>
        <p:txBody>
          <a:bodyPr>
            <a:normAutofit/>
          </a:bodyPr>
          <a:lstStyle/>
          <a:p>
            <a:r>
              <a:rPr lang="en-GB" sz="2400" dirty="0" smtClean="0">
                <a:latin typeface="Lucida Console" panose="020B0609040504020204" pitchFamily="49" charset="0"/>
              </a:rPr>
              <a:t>Using HLS pragmas:</a:t>
            </a:r>
          </a:p>
          <a:p>
            <a:endParaRPr lang="en-GB" sz="2400" dirty="0" smtClean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latin typeface="Lucida Console" panose="020B0609040504020204" pitchFamily="49" charset="0"/>
              </a:rPr>
              <a:t>	Pipeline			Unroll</a:t>
            </a:r>
          </a:p>
          <a:p>
            <a:endParaRPr lang="en-GB" sz="24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GB" sz="2400" dirty="0" smtClean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GB" sz="2400" dirty="0">
                <a:latin typeface="Lucida Console" panose="020B0609040504020204" pitchFamily="49" charset="0"/>
              </a:rPr>
              <a:t> </a:t>
            </a:r>
            <a:r>
              <a:rPr lang="en-GB" sz="2400" dirty="0" smtClean="0">
                <a:latin typeface="Lucida Console" panose="020B0609040504020204" pitchFamily="49" charset="0"/>
              </a:rPr>
              <a:t>  Memory attributes and access patterns	</a:t>
            </a:r>
            <a:endParaRPr lang="en-GB" sz="2400" dirty="0">
              <a:latin typeface="Lucida Console" panose="020B060904050402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976949"/>
            <a:ext cx="3829050" cy="466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137" y="2867411"/>
            <a:ext cx="3152775" cy="685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4887539"/>
            <a:ext cx="69532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5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 smtClean="0">
                <a:latin typeface="Lucida Console" panose="020B0609040504020204" pitchFamily="49" charset="0"/>
              </a:rPr>
              <a:t>Any Questions?</a:t>
            </a:r>
            <a:endParaRPr lang="en-GB" dirty="0">
              <a:latin typeface="Lucida Console" panose="020B0609040504020204" pitchFamily="49" charset="0"/>
            </a:endParaRPr>
          </a:p>
        </p:txBody>
      </p:sp>
      <p:pic>
        <p:nvPicPr>
          <p:cNvPr id="12290" name="Picture 2" descr="https://nirrep.files.wordpress.com/2014/10/question-mar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72" y="2636912"/>
            <a:ext cx="2057855" cy="399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88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729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/>
          <p:cNvSpPr>
            <a:spLocks noGrp="1"/>
          </p:cNvSpPr>
          <p:nvPr>
            <p:ph type="ctrTitle"/>
          </p:nvPr>
        </p:nvSpPr>
        <p:spPr>
          <a:xfrm>
            <a:off x="457200" y="548680"/>
            <a:ext cx="7067128" cy="720080"/>
          </a:xfrm>
        </p:spPr>
        <p:txBody>
          <a:bodyPr/>
          <a:lstStyle/>
          <a:p>
            <a:r>
              <a:rPr lang="en-GB" dirty="0" err="1">
                <a:latin typeface="Lucida Console" panose="020B0609040504020204" pitchFamily="49" charset="0"/>
              </a:rPr>
              <a:t>SDSoC</a:t>
            </a:r>
            <a:r>
              <a:rPr lang="en-GB" dirty="0">
                <a:latin typeface="Lucida Console" panose="020B0609040504020204" pitchFamily="49" charset="0"/>
              </a:rPr>
              <a:t> Structure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idx="1"/>
          </p:nvPr>
        </p:nvSpPr>
        <p:spPr>
          <a:xfrm>
            <a:off x="457200" y="1557338"/>
            <a:ext cx="8229600" cy="4568825"/>
          </a:xfrm>
        </p:spPr>
        <p:txBody>
          <a:bodyPr/>
          <a:lstStyle/>
          <a:p>
            <a:endParaRPr lang="en-GB" dirty="0">
              <a:latin typeface="Lucida Console" panose="020B0609040504020204" pitchFamily="49" charset="0"/>
            </a:endParaRPr>
          </a:p>
          <a:p>
            <a:pPr lvl="1"/>
            <a:endParaRPr lang="en-GB" sz="1800" dirty="0">
              <a:latin typeface="Lucida Console" panose="020B0609040504020204" pitchFamily="49" charset="0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457200" y="1556792"/>
            <a:ext cx="8229600" cy="4569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latin typeface="Lucida Console" panose="020B0609040504020204" pitchFamily="49" charset="0"/>
            </a:endParaRPr>
          </a:p>
          <a:p>
            <a:pPr lvl="1"/>
            <a:endParaRPr lang="en-GB" sz="1800" dirty="0">
              <a:latin typeface="Lucida Console" panose="020B06090405040202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83968" y="1844824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Lucida Console" panose="020B0609040504020204" pitchFamily="49" charset="0"/>
              </a:rPr>
              <a:t>Platform created in </a:t>
            </a:r>
            <a:r>
              <a:rPr lang="en-GB" sz="1600" dirty="0" err="1">
                <a:latin typeface="Lucida Console" panose="020B0609040504020204" pitchFamily="49" charset="0"/>
              </a:rPr>
              <a:t>Vivado</a:t>
            </a:r>
            <a:r>
              <a:rPr lang="en-GB" sz="1600" dirty="0">
                <a:latin typeface="Lucida Console" panose="020B0609040504020204" pitchFamily="49" charset="0"/>
              </a:rPr>
              <a:t> and linked to </a:t>
            </a:r>
            <a:r>
              <a:rPr lang="en-GB" sz="1600" dirty="0" err="1">
                <a:latin typeface="Lucida Console" panose="020B0609040504020204" pitchFamily="49" charset="0"/>
              </a:rPr>
              <a:t>SDSoC</a:t>
            </a:r>
            <a:r>
              <a:rPr lang="en-GB" sz="1600" dirty="0">
                <a:latin typeface="Lucida Console" panose="020B0609040504020204" pitchFamily="49" charset="0"/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83968" y="3089465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Lucida Console" panose="020B0609040504020204" pitchFamily="49" charset="0"/>
              </a:rPr>
              <a:t>C/C++ program written in </a:t>
            </a:r>
            <a:r>
              <a:rPr lang="en-GB" sz="1600" dirty="0" err="1">
                <a:latin typeface="Lucida Console" panose="020B0609040504020204" pitchFamily="49" charset="0"/>
              </a:rPr>
              <a:t>SDSoC</a:t>
            </a:r>
            <a:r>
              <a:rPr lang="en-GB" sz="1600" dirty="0">
                <a:latin typeface="Lucida Console" panose="020B0609040504020204" pitchFamily="49" charset="0"/>
              </a:rPr>
              <a:t>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844824"/>
            <a:ext cx="2628900" cy="4419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285945" y="4334106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Lucida Console" panose="020B0609040504020204" pitchFamily="49" charset="0"/>
              </a:rPr>
              <a:t>Selected functions are built into hardware.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324420" y="5578933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Lucida Console" panose="020B0609040504020204" pitchFamily="49" charset="0"/>
              </a:rPr>
              <a:t>Run on device through JTAG or booted from SD card.</a:t>
            </a:r>
          </a:p>
        </p:txBody>
      </p:sp>
    </p:spTree>
    <p:extLst>
      <p:ext uri="{BB962C8B-B14F-4D97-AF65-F5344CB8AC3E}">
        <p14:creationId xmlns:p14="http://schemas.microsoft.com/office/powerpoint/2010/main" val="43181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69371"/>
          </a:xfrm>
        </p:spPr>
        <p:txBody>
          <a:bodyPr/>
          <a:lstStyle/>
          <a:p>
            <a:r>
              <a:rPr lang="en-GB" sz="2000" dirty="0">
                <a:latin typeface="Lucida Console" panose="020B0609040504020204" pitchFamily="49" charset="0"/>
              </a:rPr>
              <a:t>Hardware acceleration</a:t>
            </a:r>
          </a:p>
          <a:p>
            <a:r>
              <a:rPr lang="en-GB" sz="2000" dirty="0">
                <a:latin typeface="Lucida Console" panose="020B0609040504020204" pitchFamily="49" charset="0"/>
              </a:rPr>
              <a:t>Automatically creates boot files for </a:t>
            </a:r>
            <a:r>
              <a:rPr lang="en-GB" sz="2000" dirty="0" err="1">
                <a:latin typeface="Lucida Console" panose="020B0609040504020204" pitchFamily="49" charset="0"/>
              </a:rPr>
              <a:t>baremetal</a:t>
            </a:r>
            <a:r>
              <a:rPr lang="en-GB" sz="2000" dirty="0">
                <a:latin typeface="Lucida Console" panose="020B0609040504020204" pitchFamily="49" charset="0"/>
              </a:rPr>
              <a:t>, </a:t>
            </a:r>
            <a:r>
              <a:rPr lang="en-GB" sz="2000" dirty="0" err="1">
                <a:latin typeface="Lucida Console" panose="020B0609040504020204" pitchFamily="49" charset="0"/>
              </a:rPr>
              <a:t>linux</a:t>
            </a:r>
            <a:r>
              <a:rPr lang="en-GB" sz="2000" dirty="0">
                <a:latin typeface="Lucida Console" panose="020B0609040504020204" pitchFamily="49" charset="0"/>
              </a:rPr>
              <a:t>, and </a:t>
            </a:r>
            <a:r>
              <a:rPr lang="en-GB" sz="2000" dirty="0" err="1">
                <a:latin typeface="Lucida Console" panose="020B0609040504020204" pitchFamily="49" charset="0"/>
              </a:rPr>
              <a:t>FreeRTOS</a:t>
            </a:r>
            <a:r>
              <a:rPr lang="en-GB" sz="2000" dirty="0">
                <a:latin typeface="Lucida Console" panose="020B0609040504020204" pitchFamily="49" charset="0"/>
              </a:rPr>
              <a:t>.</a:t>
            </a:r>
          </a:p>
          <a:p>
            <a:r>
              <a:rPr lang="en-GB" sz="2000" dirty="0" err="1">
                <a:latin typeface="Lucida Console" panose="020B0609040504020204" pitchFamily="49" charset="0"/>
              </a:rPr>
              <a:t>Vivado</a:t>
            </a:r>
            <a:r>
              <a:rPr lang="en-GB" sz="2000" dirty="0">
                <a:latin typeface="Lucida Console" panose="020B0609040504020204" pitchFamily="49" charset="0"/>
              </a:rPr>
              <a:t> HLS pragmas. (</a:t>
            </a:r>
            <a:r>
              <a:rPr lang="en-GB" sz="2000" dirty="0" err="1">
                <a:latin typeface="Lucida Console" panose="020B0609040504020204" pitchFamily="49" charset="0"/>
              </a:rPr>
              <a:t>Pipeling</a:t>
            </a:r>
            <a:r>
              <a:rPr lang="en-GB" sz="2000" dirty="0">
                <a:latin typeface="Lucida Console" panose="020B0609040504020204" pitchFamily="49" charset="0"/>
              </a:rPr>
              <a:t>, unrolling </a:t>
            </a:r>
            <a:r>
              <a:rPr lang="en-GB" sz="2000" dirty="0" err="1">
                <a:latin typeface="Lucida Console" panose="020B0609040504020204" pitchFamily="49" charset="0"/>
              </a:rPr>
              <a:t>etc</a:t>
            </a:r>
            <a:r>
              <a:rPr lang="en-GB" sz="2000" dirty="0">
                <a:latin typeface="Lucida Console" panose="020B0609040504020204" pitchFamily="49" charset="0"/>
              </a:rPr>
              <a:t>…)</a:t>
            </a:r>
          </a:p>
          <a:p>
            <a:r>
              <a:rPr lang="en-GB" sz="2000" dirty="0">
                <a:latin typeface="Lucida Console" panose="020B0609040504020204" pitchFamily="49" charset="0"/>
              </a:rPr>
              <a:t>Estimation Reports (Comparing software only to hardware accelerated).</a:t>
            </a:r>
          </a:p>
          <a:p>
            <a:r>
              <a:rPr lang="en-GB" sz="2000" dirty="0" err="1">
                <a:latin typeface="Lucida Console" panose="020B0609040504020204" pitchFamily="49" charset="0"/>
              </a:rPr>
              <a:t>Axi</a:t>
            </a:r>
            <a:r>
              <a:rPr lang="en-GB" sz="2000" dirty="0">
                <a:latin typeface="Lucida Console" panose="020B0609040504020204" pitchFamily="49" charset="0"/>
              </a:rPr>
              <a:t> Performance Interface.</a:t>
            </a:r>
          </a:p>
          <a:p>
            <a:endParaRPr lang="en-GB" dirty="0">
              <a:latin typeface="Lucida Console" panose="020B0609040504020204" pitchFamily="49" charset="0"/>
            </a:endParaRPr>
          </a:p>
          <a:p>
            <a:pPr lvl="1"/>
            <a:endParaRPr lang="en-GB" sz="1800" dirty="0">
              <a:latin typeface="Lucida Console" panose="020B0609040504020204" pitchFamily="49" charset="0"/>
            </a:endParaRPr>
          </a:p>
        </p:txBody>
      </p:sp>
      <p:sp>
        <p:nvSpPr>
          <p:cNvPr id="7" name="Title 4"/>
          <p:cNvSpPr>
            <a:spLocks noGrp="1"/>
          </p:cNvSpPr>
          <p:nvPr>
            <p:ph type="ctrTitle"/>
          </p:nvPr>
        </p:nvSpPr>
        <p:spPr>
          <a:xfrm>
            <a:off x="457200" y="548680"/>
            <a:ext cx="7067128" cy="720080"/>
          </a:xfrm>
        </p:spPr>
        <p:txBody>
          <a:bodyPr/>
          <a:lstStyle/>
          <a:p>
            <a:r>
              <a:rPr lang="en-GB" dirty="0" err="1">
                <a:latin typeface="Lucida Console" panose="020B0609040504020204" pitchFamily="49" charset="0"/>
              </a:rPr>
              <a:t>SDSoC</a:t>
            </a:r>
            <a:r>
              <a:rPr lang="en-GB" dirty="0">
                <a:latin typeface="Lucida Console" panose="020B0609040504020204" pitchFamily="49" charset="0"/>
              </a:rPr>
              <a:t> Features</a:t>
            </a:r>
          </a:p>
        </p:txBody>
      </p:sp>
    </p:spTree>
    <p:extLst>
      <p:ext uri="{BB962C8B-B14F-4D97-AF65-F5344CB8AC3E}">
        <p14:creationId xmlns:p14="http://schemas.microsoft.com/office/powerpoint/2010/main" val="395436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69371"/>
          </a:xfrm>
        </p:spPr>
        <p:txBody>
          <a:bodyPr/>
          <a:lstStyle/>
          <a:p>
            <a:r>
              <a:rPr lang="en-GB" sz="2000" dirty="0" err="1">
                <a:latin typeface="Lucida Console" panose="020B0609040504020204" pitchFamily="49" charset="0"/>
              </a:rPr>
              <a:t>Zynq</a:t>
            </a:r>
            <a:r>
              <a:rPr lang="en-GB" sz="2000" dirty="0">
                <a:latin typeface="Lucida Console" panose="020B0609040504020204" pitchFamily="49" charset="0"/>
              </a:rPr>
              <a:t> </a:t>
            </a:r>
            <a:r>
              <a:rPr lang="en-GB" sz="2000" dirty="0" smtClean="0">
                <a:latin typeface="Lucida Console" panose="020B0609040504020204" pitchFamily="49" charset="0"/>
              </a:rPr>
              <a:t>Book.</a:t>
            </a:r>
            <a:endParaRPr lang="en-GB" sz="2000" dirty="0">
              <a:latin typeface="Lucida Console" panose="020B0609040504020204" pitchFamily="49" charset="0"/>
            </a:endParaRPr>
          </a:p>
          <a:p>
            <a:r>
              <a:rPr lang="en-GB" sz="2000" dirty="0">
                <a:latin typeface="Lucida Console" panose="020B0609040504020204" pitchFamily="49" charset="0"/>
              </a:rPr>
              <a:t>2 day training course </a:t>
            </a:r>
            <a:r>
              <a:rPr lang="en-GB" sz="2000" dirty="0" err="1">
                <a:latin typeface="Lucida Console" panose="020B0609040504020204" pitchFamily="49" charset="0"/>
              </a:rPr>
              <a:t>SDSoC</a:t>
            </a:r>
            <a:r>
              <a:rPr lang="en-GB" sz="2000" dirty="0">
                <a:latin typeface="Lucida Console" panose="020B0609040504020204" pitchFamily="49" charset="0"/>
              </a:rPr>
              <a:t> (Rutherford Appleton Laboratory).</a:t>
            </a:r>
          </a:p>
          <a:p>
            <a:r>
              <a:rPr lang="en-GB" sz="2000" dirty="0">
                <a:latin typeface="Lucida Console" panose="020B0609040504020204" pitchFamily="49" charset="0"/>
              </a:rPr>
              <a:t>Creating own platform.</a:t>
            </a:r>
          </a:p>
          <a:p>
            <a:r>
              <a:rPr lang="en-GB" sz="2000" dirty="0">
                <a:latin typeface="Lucida Console" panose="020B0609040504020204" pitchFamily="49" charset="0"/>
              </a:rPr>
              <a:t>Using HLS pragmas.</a:t>
            </a:r>
          </a:p>
          <a:p>
            <a:r>
              <a:rPr lang="en-GB" sz="2000" dirty="0">
                <a:latin typeface="Lucida Console" panose="020B0609040504020204" pitchFamily="49" charset="0"/>
              </a:rPr>
              <a:t>Writing software to be synthesisable in hardware.</a:t>
            </a:r>
          </a:p>
          <a:p>
            <a:pPr lvl="1"/>
            <a:endParaRPr lang="en-GB" sz="1800" dirty="0">
              <a:latin typeface="Lucida Console" panose="020B0609040504020204" pitchFamily="49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" y="548680"/>
            <a:ext cx="7067128" cy="720080"/>
          </a:xfrm>
        </p:spPr>
        <p:txBody>
          <a:bodyPr/>
          <a:lstStyle/>
          <a:p>
            <a:r>
              <a:rPr lang="en-GB" dirty="0">
                <a:latin typeface="Lucida Console" panose="020B0609040504020204" pitchFamily="49" charset="0"/>
              </a:rPr>
              <a:t>Learning</a:t>
            </a:r>
          </a:p>
        </p:txBody>
      </p:sp>
      <p:pic>
        <p:nvPicPr>
          <p:cNvPr id="6" name="Picture 6" descr="http://crowbarhighfive.com/wp-content/uploads/2014/05/swedishChe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1160">
            <a:off x="7805174" y="551656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83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69371"/>
          </a:xfrm>
        </p:spPr>
        <p:txBody>
          <a:bodyPr>
            <a:normAutofit/>
          </a:bodyPr>
          <a:lstStyle/>
          <a:p>
            <a:r>
              <a:rPr lang="en-GB" sz="2000" dirty="0" err="1" smtClean="0">
                <a:latin typeface="Lucida Console" panose="020B0609040504020204" pitchFamily="49" charset="0"/>
              </a:rPr>
              <a:t>Zybo</a:t>
            </a:r>
            <a:r>
              <a:rPr lang="en-GB" sz="2000" dirty="0" smtClean="0">
                <a:latin typeface="Lucida Console" panose="020B0609040504020204" pitchFamily="49" charset="0"/>
              </a:rPr>
              <a:t>.</a:t>
            </a:r>
          </a:p>
          <a:p>
            <a:r>
              <a:rPr lang="en-GB" sz="2000" dirty="0" smtClean="0">
                <a:latin typeface="Lucida Console" panose="020B0609040504020204" pitchFamily="49" charset="0"/>
              </a:rPr>
              <a:t>Image processing.</a:t>
            </a:r>
          </a:p>
          <a:p>
            <a:r>
              <a:rPr lang="en-GB" sz="2000" dirty="0" smtClean="0">
                <a:latin typeface="Lucida Console" panose="020B0609040504020204" pitchFamily="49" charset="0"/>
              </a:rPr>
              <a:t>Following </a:t>
            </a:r>
            <a:r>
              <a:rPr lang="en-GB" sz="2000" dirty="0" err="1" smtClean="0">
                <a:latin typeface="Lucida Console" panose="020B0609040504020204" pitchFamily="49" charset="0"/>
              </a:rPr>
              <a:t>SDSoC</a:t>
            </a:r>
            <a:r>
              <a:rPr lang="en-GB" sz="2000" dirty="0" smtClean="0">
                <a:latin typeface="Lucida Console" panose="020B0609040504020204" pitchFamily="49" charset="0"/>
              </a:rPr>
              <a:t> structure.</a:t>
            </a:r>
          </a:p>
          <a:p>
            <a:r>
              <a:rPr lang="en-GB" sz="2000" dirty="0" smtClean="0">
                <a:latin typeface="Lucida Console" panose="020B0609040504020204" pitchFamily="49" charset="0"/>
              </a:rPr>
              <a:t>Program for hardware.</a:t>
            </a:r>
          </a:p>
          <a:p>
            <a:r>
              <a:rPr lang="en-GB" sz="2000" dirty="0" smtClean="0">
                <a:latin typeface="Lucida Console" panose="020B0609040504020204" pitchFamily="49" charset="0"/>
              </a:rPr>
              <a:t>Create filters for:</a:t>
            </a:r>
          </a:p>
          <a:p>
            <a:pPr lvl="1"/>
            <a:r>
              <a:rPr lang="en-GB" sz="1600" dirty="0" smtClean="0">
                <a:latin typeface="Lucida Console" panose="020B0609040504020204" pitchFamily="49" charset="0"/>
              </a:rPr>
              <a:t>Pass-through and colour change.</a:t>
            </a:r>
            <a:endParaRPr lang="en-GB" sz="1600" dirty="0" smtClean="0">
              <a:latin typeface="Lucida Console" panose="020B0609040504020204" pitchFamily="49" charset="0"/>
            </a:endParaRPr>
          </a:p>
          <a:p>
            <a:pPr lvl="1"/>
            <a:r>
              <a:rPr lang="en-GB" sz="1600" dirty="0" smtClean="0">
                <a:latin typeface="Lucida Console" panose="020B0609040504020204" pitchFamily="49" charset="0"/>
              </a:rPr>
              <a:t>Greyscale.</a:t>
            </a:r>
          </a:p>
          <a:p>
            <a:pPr lvl="1"/>
            <a:r>
              <a:rPr lang="en-GB" sz="1600" dirty="0" smtClean="0">
                <a:latin typeface="Lucida Console" panose="020B0609040504020204" pitchFamily="49" charset="0"/>
              </a:rPr>
              <a:t>Average Filter.</a:t>
            </a:r>
          </a:p>
          <a:p>
            <a:pPr lvl="1"/>
            <a:r>
              <a:rPr lang="en-GB" sz="1600" dirty="0" smtClean="0">
                <a:latin typeface="Lucida Console" panose="020B0609040504020204" pitchFamily="49" charset="0"/>
              </a:rPr>
              <a:t>Sobel Filter.</a:t>
            </a:r>
            <a:endParaRPr lang="en-GB" sz="1600" dirty="0">
              <a:latin typeface="Lucida Console" panose="020B06090405040202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7200" y="476672"/>
            <a:ext cx="7067128" cy="720080"/>
          </a:xfrm>
        </p:spPr>
        <p:txBody>
          <a:bodyPr/>
          <a:lstStyle/>
          <a:p>
            <a:r>
              <a:rPr lang="en-GB" dirty="0">
                <a:latin typeface="Lucida Console" panose="020B0609040504020204" pitchFamily="49" charset="0"/>
              </a:rPr>
              <a:t>Application of </a:t>
            </a:r>
            <a:r>
              <a:rPr lang="en-GB" dirty="0" err="1">
                <a:latin typeface="Lucida Console" panose="020B0609040504020204" pitchFamily="49" charset="0"/>
              </a:rPr>
              <a:t>SDSoC</a:t>
            </a:r>
            <a:endParaRPr lang="en-GB" dirty="0">
              <a:latin typeface="Lucida Console" panose="020B0609040504020204" pitchFamily="49" charset="0"/>
            </a:endParaRPr>
          </a:p>
        </p:txBody>
      </p:sp>
      <p:pic>
        <p:nvPicPr>
          <p:cNvPr id="1026" name="Picture 2" descr="http://pngimg.com/upload/cookie_PNG1365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692232"/>
            <a:ext cx="2479104" cy="243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38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69371"/>
          </a:xfrm>
        </p:spPr>
        <p:txBody>
          <a:bodyPr/>
          <a:lstStyle/>
          <a:p>
            <a:r>
              <a:rPr lang="en-GB" sz="2000" dirty="0" err="1" smtClean="0">
                <a:latin typeface="Lucida Console" panose="020B0609040504020204" pitchFamily="49" charset="0"/>
              </a:rPr>
              <a:t>Zybo</a:t>
            </a:r>
            <a:r>
              <a:rPr lang="en-GB" sz="2000" dirty="0" smtClean="0">
                <a:latin typeface="Lucida Console" panose="020B0609040504020204" pitchFamily="49" charset="0"/>
              </a:rPr>
              <a:t> </a:t>
            </a:r>
            <a:r>
              <a:rPr lang="en-GB" sz="2000" dirty="0" err="1" smtClean="0">
                <a:latin typeface="Lucida Console" panose="020B0609040504020204" pitchFamily="49" charset="0"/>
              </a:rPr>
              <a:t>Digilent</a:t>
            </a:r>
            <a:r>
              <a:rPr lang="en-GB" sz="2000" dirty="0" smtClean="0">
                <a:latin typeface="Lucida Console" panose="020B0609040504020204" pitchFamily="49" charset="0"/>
              </a:rPr>
              <a:t> platform.</a:t>
            </a:r>
          </a:p>
          <a:p>
            <a:r>
              <a:rPr lang="en-GB" sz="2000" dirty="0" err="1" smtClean="0">
                <a:latin typeface="Lucida Console" panose="020B0609040504020204" pitchFamily="49" charset="0"/>
              </a:rPr>
              <a:t>HDMI_in</a:t>
            </a:r>
            <a:r>
              <a:rPr lang="en-GB" sz="2000" dirty="0" smtClean="0">
                <a:latin typeface="Lucida Console" panose="020B0609040504020204" pitchFamily="49" charset="0"/>
              </a:rPr>
              <a:t>, </a:t>
            </a:r>
            <a:r>
              <a:rPr lang="en-GB" sz="2000" dirty="0" err="1" smtClean="0">
                <a:latin typeface="Lucida Console" panose="020B0609040504020204" pitchFamily="49" charset="0"/>
              </a:rPr>
              <a:t>VGA_out</a:t>
            </a:r>
            <a:r>
              <a:rPr lang="en-GB" sz="2000" dirty="0" smtClean="0">
                <a:latin typeface="Lucida Console" panose="020B0609040504020204" pitchFamily="49" charset="0"/>
              </a:rPr>
              <a:t>, CLKs, GPIO…</a:t>
            </a:r>
          </a:p>
          <a:p>
            <a:endParaRPr lang="en-GB" sz="1800" dirty="0">
              <a:latin typeface="Lucida Console" panose="020B0609040504020204" pitchFamily="49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" y="548680"/>
            <a:ext cx="7067128" cy="720080"/>
          </a:xfrm>
        </p:spPr>
        <p:txBody>
          <a:bodyPr/>
          <a:lstStyle/>
          <a:p>
            <a:r>
              <a:rPr lang="en-GB" dirty="0" smtClean="0">
                <a:latin typeface="Lucida Console" panose="020B0609040504020204" pitchFamily="49" charset="0"/>
              </a:rPr>
              <a:t>Platform</a:t>
            </a:r>
            <a:endParaRPr lang="en-GB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62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55" y="1700808"/>
            <a:ext cx="9034611" cy="42023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532440" y="4437112"/>
            <a:ext cx="576064" cy="129614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09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" y="548680"/>
            <a:ext cx="7067128" cy="720080"/>
          </a:xfrm>
        </p:spPr>
        <p:txBody>
          <a:bodyPr/>
          <a:lstStyle/>
          <a:p>
            <a:r>
              <a:rPr lang="en-GB" dirty="0" smtClean="0">
                <a:latin typeface="Lucida Console" panose="020B0609040504020204" pitchFamily="49" charset="0"/>
              </a:rPr>
              <a:t>Pass-through</a:t>
            </a:r>
            <a:endParaRPr lang="en-GB" dirty="0">
              <a:latin typeface="Lucida Console" panose="020B0609040504020204" pitchFamily="49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12" y="2060848"/>
            <a:ext cx="8626313" cy="377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94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10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 - &amp;quot;Engineering Template&amp;quot;&quot;/&gt;&lt;property id=&quot;20307&quot; value=&quot;273&quot;/&gt;&lt;/object&gt;&lt;object type=&quot;3&quot; unique_id=&quot;10004&quot;&gt;&lt;property id=&quot;20148&quot; value=&quot;5&quot;/&gt;&lt;property id=&quot;20300&quot; value=&quot;Slide 2&quot;/&gt;&lt;property id=&quot;20307&quot; value=&quot;275&quot;/&gt;&lt;/object&gt;&lt;object type=&quot;3&quot; unique_id=&quot;10005&quot;&gt;&lt;property id=&quot;20148&quot; value=&quot;5&quot;/&gt;&lt;property id=&quot;20300&quot; value=&quot;Slide 3&quot;/&gt;&lt;property id=&quot;20307&quot; value=&quot;276&quot;/&gt;&lt;/object&gt;&lt;object type=&quot;3&quot; unique_id=&quot;10006&quot;&gt;&lt;property id=&quot;20148&quot; value=&quot;5&quot;/&gt;&lt;property id=&quot;20300&quot; value=&quot;Slide 4&quot;/&gt;&lt;property id=&quot;20307&quot; value=&quot;277&quot;/&gt;&lt;/object&gt;&lt;object type=&quot;3&quot; unique_id=&quot;10007&quot;&gt;&lt;property id=&quot;20148&quot; value=&quot;5&quot;/&gt;&lt;property id=&quot;20300&quot; value=&quot;Slide 5&quot;/&gt;&lt;property id=&quot;20307&quot; value=&quot;278&quot;/&gt;&lt;/object&gt;&lt;object type=&quot;3&quot; unique_id=&quot;10008&quot;&gt;&lt;property id=&quot;20148&quot; value=&quot;5&quot;/&gt;&lt;property id=&quot;20300&quot; value=&quot;Slide 6&quot;/&gt;&lt;property id=&quot;20307&quot; value=&quot;279&quot;/&gt;&lt;/object&gt;&lt;object type=&quot;3&quot; unique_id=&quot;10009&quot;&gt;&lt;property id=&quot;20148&quot; value=&quot;5&quot;/&gt;&lt;property id=&quot;20300&quot; value=&quot;Slide 7&quot;/&gt;&lt;property id=&quot;20307&quot; value=&quot;280&quot;/&gt;&lt;/object&gt;&lt;object type=&quot;3&quot; unique_id=&quot;10010&quot;&gt;&lt;property id=&quot;20148&quot; value=&quot;5&quot;/&gt;&lt;property id=&quot;20300&quot; value=&quot;Slide 8&quot;/&gt;&lt;property id=&quot;20307&quot; value=&quot;281&quot;/&gt;&lt;/object&gt;&lt;object type=&quot;3&quot; unique_id=&quot;10011&quot;&gt;&lt;property id=&quot;20148&quot; value=&quot;5&quot;/&gt;&lt;property id=&quot;20300&quot; value=&quot;Slide 9&quot;/&gt;&lt;property id=&quot;20307&quot; value=&quot;261&quot;/&gt;&lt;/object&gt;&lt;/object&gt;&lt;object type=&quot;8&quot; unique_id=&quot;10022&quot;&gt;&lt;/object&gt;&lt;/object&gt;&lt;/database&gt;"/>
  <p:tag name="MMPROD_NEXTUNIQUEID" val="10009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2626</TotalTime>
  <Words>297</Words>
  <Application>Microsoft Office PowerPoint</Application>
  <PresentationFormat>On-screen Show (4:3)</PresentationFormat>
  <Paragraphs>71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Lucida Console</vt:lpstr>
      <vt:lpstr>Office Theme</vt:lpstr>
      <vt:lpstr>Internship  SDSoC</vt:lpstr>
      <vt:lpstr>Introduction</vt:lpstr>
      <vt:lpstr>SDSoC Structure</vt:lpstr>
      <vt:lpstr>SDSoC Features</vt:lpstr>
      <vt:lpstr>Learning</vt:lpstr>
      <vt:lpstr>Application of SDSoC</vt:lpstr>
      <vt:lpstr>Platform</vt:lpstr>
      <vt:lpstr>PowerPoint Presentation</vt:lpstr>
      <vt:lpstr>Pass-through</vt:lpstr>
      <vt:lpstr>Pass-through</vt:lpstr>
      <vt:lpstr>PowerPoint Presentation</vt:lpstr>
      <vt:lpstr>Grayscale</vt:lpstr>
      <vt:lpstr>Greyscale</vt:lpstr>
      <vt:lpstr>PowerPoint Presentation</vt:lpstr>
      <vt:lpstr>Average Filter</vt:lpstr>
      <vt:lpstr>Average Filter</vt:lpstr>
      <vt:lpstr>PowerPoint Presentation</vt:lpstr>
      <vt:lpstr>Sobel Filter</vt:lpstr>
      <vt:lpstr>Sobel Filter</vt:lpstr>
      <vt:lpstr>Sobel Filter</vt:lpstr>
      <vt:lpstr>Sobel Filter</vt:lpstr>
      <vt:lpstr>Hardware implementation</vt:lpstr>
      <vt:lpstr>Any Questions?</vt:lpstr>
      <vt:lpstr>PowerPoint Presentation</vt:lpstr>
    </vt:vector>
  </TitlesOfParts>
  <Company>University of Strathclyde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Services</dc:creator>
  <cp:lastModifiedBy>Andrew MacLellan</cp:lastModifiedBy>
  <cp:revision>92</cp:revision>
  <dcterms:created xsi:type="dcterms:W3CDTF">2011-09-15T12:59:51Z</dcterms:created>
  <dcterms:modified xsi:type="dcterms:W3CDTF">2016-09-02T14:13:40Z</dcterms:modified>
</cp:coreProperties>
</file>